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58" r:id="rId4"/>
    <p:sldId id="266" r:id="rId5"/>
    <p:sldId id="259" r:id="rId6"/>
    <p:sldId id="260" r:id="rId7"/>
    <p:sldId id="261" r:id="rId8"/>
    <p:sldId id="262" r:id="rId9"/>
    <p:sldId id="264" r:id="rId10"/>
    <p:sldId id="265" r:id="rId11"/>
    <p:sldId id="267" r:id="rId12"/>
    <p:sldId id="268" r:id="rId13"/>
    <p:sldId id="269" r:id="rId14"/>
    <p:sldId id="270" r:id="rId15"/>
    <p:sldId id="271"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1380" y="5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itajoshi1231@outlook.com" userId="bf1718b838c4fcc9" providerId="LiveId" clId="{5A0C3824-E869-414C-AC20-F8973A74CAF7}"/>
    <pc:docChg chg="custSel modSld modMainMaster">
      <pc:chgData name="amitajoshi1231@outlook.com" userId="bf1718b838c4fcc9" providerId="LiveId" clId="{5A0C3824-E869-414C-AC20-F8973A74CAF7}" dt="2022-07-17T08:46:29.510" v="29" actId="20577"/>
      <pc:docMkLst>
        <pc:docMk/>
      </pc:docMkLst>
      <pc:sldChg chg="modSp mod">
        <pc:chgData name="amitajoshi1231@outlook.com" userId="bf1718b838c4fcc9" providerId="LiveId" clId="{5A0C3824-E869-414C-AC20-F8973A74CAF7}" dt="2022-07-17T08:46:29.510" v="29" actId="20577"/>
        <pc:sldMkLst>
          <pc:docMk/>
          <pc:sldMk cId="0" sldId="256"/>
        </pc:sldMkLst>
        <pc:spChg chg="mod">
          <ac:chgData name="amitajoshi1231@outlook.com" userId="bf1718b838c4fcc9" providerId="LiveId" clId="{5A0C3824-E869-414C-AC20-F8973A74CAF7}" dt="2022-07-17T08:46:29.510" v="29" actId="20577"/>
          <ac:spMkLst>
            <pc:docMk/>
            <pc:sldMk cId="0" sldId="256"/>
            <ac:spMk id="2" creationId="{00000000-0000-0000-0000-000000000000}"/>
          </ac:spMkLst>
        </pc:spChg>
      </pc:sldChg>
      <pc:sldMasterChg chg="modSldLayout">
        <pc:chgData name="amitajoshi1231@outlook.com" userId="bf1718b838c4fcc9" providerId="LiveId" clId="{5A0C3824-E869-414C-AC20-F8973A74CAF7}" dt="2022-07-17T08:44:16.199" v="3" actId="478"/>
        <pc:sldMasterMkLst>
          <pc:docMk/>
          <pc:sldMasterMk cId="0" sldId="2147483648"/>
        </pc:sldMasterMkLst>
        <pc:sldLayoutChg chg="delSp modSp mod">
          <pc:chgData name="amitajoshi1231@outlook.com" userId="bf1718b838c4fcc9" providerId="LiveId" clId="{5A0C3824-E869-414C-AC20-F8973A74CAF7}" dt="2022-07-17T08:44:16.199" v="3" actId="478"/>
          <pc:sldLayoutMkLst>
            <pc:docMk/>
            <pc:sldMasterMk cId="0" sldId="2147483648"/>
            <pc:sldLayoutMk cId="0" sldId="2147483649"/>
          </pc:sldLayoutMkLst>
          <pc:spChg chg="del mod">
            <ac:chgData name="amitajoshi1231@outlook.com" userId="bf1718b838c4fcc9" providerId="LiveId" clId="{5A0C3824-E869-414C-AC20-F8973A74CAF7}" dt="2022-07-17T08:44:16.199" v="3" actId="478"/>
            <ac:spMkLst>
              <pc:docMk/>
              <pc:sldMasterMk cId="0" sldId="2147483648"/>
              <pc:sldLayoutMk cId="0" sldId="2147483649"/>
              <ac:spMk id="7" creationId="{83E1375D-BB61-4B4D-9FF4-65DB9636D861}"/>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0A53DF-B56B-45CE-A0CF-5C54E85DFF0E}" type="datetimeFigureOut">
              <a:rPr lang="en-IN" smtClean="0"/>
              <a:t>17-07-2022</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95ABBA-AB3E-43B7-A3A1-5227E5E5BB2C}" type="slidenum">
              <a:rPr lang="en-IN" smtClean="0"/>
              <a:t>‹#›</a:t>
            </a:fld>
            <a:endParaRPr lang="en-IN"/>
          </a:p>
        </p:txBody>
      </p:sp>
    </p:spTree>
    <p:extLst>
      <p:ext uri="{BB962C8B-B14F-4D97-AF65-F5344CB8AC3E}">
        <p14:creationId xmlns:p14="http://schemas.microsoft.com/office/powerpoint/2010/main" val="2967373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393F08D-606D-449D-9C30-3AC1AB5E82E2}" type="datetime1">
              <a:rPr lang="en-US" smtClean="0"/>
              <a:t>7/17/2022</a:t>
            </a:fld>
            <a:endParaRPr lang="en-US"/>
          </a:p>
        </p:txBody>
      </p:sp>
      <p:sp>
        <p:nvSpPr>
          <p:cNvPr id="5" name="Footer Placeholder 4"/>
          <p:cNvSpPr>
            <a:spLocks noGrp="1"/>
          </p:cNvSpPr>
          <p:nvPr>
            <p:ph type="ftr" sz="quarter" idx="11"/>
          </p:nvPr>
        </p:nvSpPr>
        <p:spPr/>
        <p:txBody>
          <a:bodyPr/>
          <a:lstStyle/>
          <a:p>
            <a:r>
              <a:rPr lang="en-US"/>
              <a:t>Department of Chemistry                                              SGGSJ GC PAONTA SAHIB</a:t>
            </a:r>
          </a:p>
        </p:txBody>
      </p:sp>
      <p:sp>
        <p:nvSpPr>
          <p:cNvPr id="6" name="Slide Number Placeholder 5"/>
          <p:cNvSpPr>
            <a:spLocks noGrp="1"/>
          </p:cNvSpPr>
          <p:nvPr>
            <p:ph type="sldNum" sz="quarter" idx="12"/>
          </p:nvPr>
        </p:nvSpPr>
        <p:spPr/>
        <p:txBody>
          <a:bodyPr/>
          <a:lstStyle/>
          <a:p>
            <a:fld id="{5D0A8ECD-CA4A-4990-88C2-12B6E681EAE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83A064C-6D71-4499-BC9B-C34E3695FFD7}" type="datetime1">
              <a:rPr lang="en-US" smtClean="0"/>
              <a:t>7/17/2022</a:t>
            </a:fld>
            <a:endParaRPr lang="en-US"/>
          </a:p>
        </p:txBody>
      </p:sp>
      <p:sp>
        <p:nvSpPr>
          <p:cNvPr id="5" name="Footer Placeholder 4"/>
          <p:cNvSpPr>
            <a:spLocks noGrp="1"/>
          </p:cNvSpPr>
          <p:nvPr>
            <p:ph type="ftr" sz="quarter" idx="11"/>
          </p:nvPr>
        </p:nvSpPr>
        <p:spPr/>
        <p:txBody>
          <a:bodyPr/>
          <a:lstStyle/>
          <a:p>
            <a:r>
              <a:rPr lang="en-US"/>
              <a:t>Department of Chemistry                                              SGGSJ GC PAONTA SAHIB</a:t>
            </a:r>
          </a:p>
        </p:txBody>
      </p:sp>
      <p:sp>
        <p:nvSpPr>
          <p:cNvPr id="6" name="Slide Number Placeholder 5"/>
          <p:cNvSpPr>
            <a:spLocks noGrp="1"/>
          </p:cNvSpPr>
          <p:nvPr>
            <p:ph type="sldNum" sz="quarter" idx="12"/>
          </p:nvPr>
        </p:nvSpPr>
        <p:spPr/>
        <p:txBody>
          <a:bodyPr/>
          <a:lstStyle/>
          <a:p>
            <a:fld id="{5D0A8ECD-CA4A-4990-88C2-12B6E681EAE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97786A-F006-4535-9342-2C52AFC554B0}" type="datetime1">
              <a:rPr lang="en-US" smtClean="0"/>
              <a:t>7/17/2022</a:t>
            </a:fld>
            <a:endParaRPr lang="en-US"/>
          </a:p>
        </p:txBody>
      </p:sp>
      <p:sp>
        <p:nvSpPr>
          <p:cNvPr id="5" name="Footer Placeholder 4"/>
          <p:cNvSpPr>
            <a:spLocks noGrp="1"/>
          </p:cNvSpPr>
          <p:nvPr>
            <p:ph type="ftr" sz="quarter" idx="11"/>
          </p:nvPr>
        </p:nvSpPr>
        <p:spPr/>
        <p:txBody>
          <a:bodyPr/>
          <a:lstStyle/>
          <a:p>
            <a:r>
              <a:rPr lang="en-US"/>
              <a:t>Department of Chemistry                                              SGGSJ GC PAONTA SAHIB</a:t>
            </a:r>
          </a:p>
        </p:txBody>
      </p:sp>
      <p:sp>
        <p:nvSpPr>
          <p:cNvPr id="6" name="Slide Number Placeholder 5"/>
          <p:cNvSpPr>
            <a:spLocks noGrp="1"/>
          </p:cNvSpPr>
          <p:nvPr>
            <p:ph type="sldNum" sz="quarter" idx="12"/>
          </p:nvPr>
        </p:nvSpPr>
        <p:spPr/>
        <p:txBody>
          <a:bodyPr/>
          <a:lstStyle/>
          <a:p>
            <a:fld id="{5D0A8ECD-CA4A-4990-88C2-12B6E681EAE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DF233A7-A35E-4E05-805D-FE2907ECFDA6}" type="datetime1">
              <a:rPr lang="en-US" smtClean="0"/>
              <a:t>7/17/2022</a:t>
            </a:fld>
            <a:endParaRPr lang="en-US"/>
          </a:p>
        </p:txBody>
      </p:sp>
      <p:sp>
        <p:nvSpPr>
          <p:cNvPr id="6" name="Footer Placeholder 5"/>
          <p:cNvSpPr>
            <a:spLocks noGrp="1"/>
          </p:cNvSpPr>
          <p:nvPr>
            <p:ph type="ftr" sz="quarter" idx="11"/>
          </p:nvPr>
        </p:nvSpPr>
        <p:spPr/>
        <p:txBody>
          <a:bodyPr/>
          <a:lstStyle/>
          <a:p>
            <a:r>
              <a:rPr lang="en-US"/>
              <a:t>Department of Chemistry                                              SGGSJ GC PAONTA SAHIB</a:t>
            </a:r>
          </a:p>
        </p:txBody>
      </p:sp>
      <p:sp>
        <p:nvSpPr>
          <p:cNvPr id="7" name="Slide Number Placeholder 6"/>
          <p:cNvSpPr>
            <a:spLocks noGrp="1"/>
          </p:cNvSpPr>
          <p:nvPr>
            <p:ph type="sldNum" sz="quarter" idx="12"/>
          </p:nvPr>
        </p:nvSpPr>
        <p:spPr/>
        <p:txBody>
          <a:bodyPr/>
          <a:lstStyle/>
          <a:p>
            <a:fld id="{5D0A8ECD-CA4A-4990-88C2-12B6E681EAE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3F5AD05-1574-4E76-AF68-8A5C5BFCE739}" type="datetime1">
              <a:rPr lang="en-US" smtClean="0"/>
              <a:t>7/17/2022</a:t>
            </a:fld>
            <a:endParaRPr lang="en-US"/>
          </a:p>
        </p:txBody>
      </p:sp>
      <p:sp>
        <p:nvSpPr>
          <p:cNvPr id="8" name="Footer Placeholder 7"/>
          <p:cNvSpPr>
            <a:spLocks noGrp="1"/>
          </p:cNvSpPr>
          <p:nvPr>
            <p:ph type="ftr" sz="quarter" idx="11"/>
          </p:nvPr>
        </p:nvSpPr>
        <p:spPr/>
        <p:txBody>
          <a:bodyPr/>
          <a:lstStyle/>
          <a:p>
            <a:r>
              <a:rPr lang="en-US"/>
              <a:t>Department of Chemistry                                              SGGSJ GC PAONTA SAHIB</a:t>
            </a:r>
          </a:p>
        </p:txBody>
      </p:sp>
      <p:sp>
        <p:nvSpPr>
          <p:cNvPr id="9" name="Slide Number Placeholder 8"/>
          <p:cNvSpPr>
            <a:spLocks noGrp="1"/>
          </p:cNvSpPr>
          <p:nvPr>
            <p:ph type="sldNum" sz="quarter" idx="12"/>
          </p:nvPr>
        </p:nvSpPr>
        <p:spPr/>
        <p:txBody>
          <a:bodyPr/>
          <a:lstStyle/>
          <a:p>
            <a:fld id="{5D0A8ECD-CA4A-4990-88C2-12B6E681EAE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47F3389-2A6E-466A-9693-8FD5607623C1}" type="datetime1">
              <a:rPr lang="en-US" smtClean="0"/>
              <a:t>7/17/2022</a:t>
            </a:fld>
            <a:endParaRPr lang="en-US"/>
          </a:p>
        </p:txBody>
      </p:sp>
      <p:sp>
        <p:nvSpPr>
          <p:cNvPr id="4" name="Footer Placeholder 3"/>
          <p:cNvSpPr>
            <a:spLocks noGrp="1"/>
          </p:cNvSpPr>
          <p:nvPr>
            <p:ph type="ftr" sz="quarter" idx="11"/>
          </p:nvPr>
        </p:nvSpPr>
        <p:spPr/>
        <p:txBody>
          <a:bodyPr/>
          <a:lstStyle/>
          <a:p>
            <a:r>
              <a:rPr lang="en-US"/>
              <a:t>Department of Chemistry                                              SGGSJ GC PAONTA SAHIB</a:t>
            </a:r>
          </a:p>
        </p:txBody>
      </p:sp>
      <p:sp>
        <p:nvSpPr>
          <p:cNvPr id="5" name="Slide Number Placeholder 4"/>
          <p:cNvSpPr>
            <a:spLocks noGrp="1"/>
          </p:cNvSpPr>
          <p:nvPr>
            <p:ph type="sldNum" sz="quarter" idx="12"/>
          </p:nvPr>
        </p:nvSpPr>
        <p:spPr/>
        <p:txBody>
          <a:bodyPr/>
          <a:lstStyle/>
          <a:p>
            <a:fld id="{5D0A8ECD-CA4A-4990-88C2-12B6E681EAE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01560C-C1C3-4C19-B84C-FA99F9B873D8}" type="datetime1">
              <a:rPr lang="en-US" smtClean="0"/>
              <a:t>7/17/2022</a:t>
            </a:fld>
            <a:endParaRPr lang="en-US"/>
          </a:p>
        </p:txBody>
      </p:sp>
      <p:sp>
        <p:nvSpPr>
          <p:cNvPr id="3" name="Footer Placeholder 2"/>
          <p:cNvSpPr>
            <a:spLocks noGrp="1"/>
          </p:cNvSpPr>
          <p:nvPr>
            <p:ph type="ftr" sz="quarter" idx="11"/>
          </p:nvPr>
        </p:nvSpPr>
        <p:spPr/>
        <p:txBody>
          <a:bodyPr/>
          <a:lstStyle/>
          <a:p>
            <a:r>
              <a:rPr lang="en-US"/>
              <a:t>Department of Chemistry                                              SGGSJ GC PAONTA SAHIB</a:t>
            </a:r>
          </a:p>
        </p:txBody>
      </p:sp>
      <p:sp>
        <p:nvSpPr>
          <p:cNvPr id="4" name="Slide Number Placeholder 3"/>
          <p:cNvSpPr>
            <a:spLocks noGrp="1"/>
          </p:cNvSpPr>
          <p:nvPr>
            <p:ph type="sldNum" sz="quarter" idx="12"/>
          </p:nvPr>
        </p:nvSpPr>
        <p:spPr/>
        <p:txBody>
          <a:bodyPr/>
          <a:lstStyle/>
          <a:p>
            <a:fld id="{5D0A8ECD-CA4A-4990-88C2-12B6E681EAE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F881753-2804-46E5-B0DF-BBCEEED9303C}" type="datetime1">
              <a:rPr lang="en-US" smtClean="0"/>
              <a:t>7/17/2022</a:t>
            </a:fld>
            <a:endParaRPr lang="en-US"/>
          </a:p>
        </p:txBody>
      </p:sp>
      <p:sp>
        <p:nvSpPr>
          <p:cNvPr id="6" name="Footer Placeholder 5"/>
          <p:cNvSpPr>
            <a:spLocks noGrp="1"/>
          </p:cNvSpPr>
          <p:nvPr>
            <p:ph type="ftr" sz="quarter" idx="11"/>
          </p:nvPr>
        </p:nvSpPr>
        <p:spPr/>
        <p:txBody>
          <a:bodyPr/>
          <a:lstStyle/>
          <a:p>
            <a:r>
              <a:rPr lang="en-US"/>
              <a:t>Department of Chemistry                                              SGGSJ GC PAONTA SAHIB</a:t>
            </a:r>
          </a:p>
        </p:txBody>
      </p:sp>
      <p:sp>
        <p:nvSpPr>
          <p:cNvPr id="7" name="Slide Number Placeholder 6"/>
          <p:cNvSpPr>
            <a:spLocks noGrp="1"/>
          </p:cNvSpPr>
          <p:nvPr>
            <p:ph type="sldNum" sz="quarter" idx="12"/>
          </p:nvPr>
        </p:nvSpPr>
        <p:spPr/>
        <p:txBody>
          <a:bodyPr/>
          <a:lstStyle/>
          <a:p>
            <a:fld id="{5D0A8ECD-CA4A-4990-88C2-12B6E681EAE1}" type="slidenum">
              <a:rPr lang="en-US" smtClean="0"/>
              <a:pPr/>
              <a:t>‹#›</a:t>
            </a:fld>
            <a:endParaRPr lang="en-US"/>
          </a:p>
        </p:txBody>
      </p:sp>
      <p:sp>
        <p:nvSpPr>
          <p:cNvPr id="9" name="TextBox 8">
            <a:extLst>
              <a:ext uri="{FF2B5EF4-FFF2-40B4-BE49-F238E27FC236}">
                <a16:creationId xmlns:a16="http://schemas.microsoft.com/office/drawing/2014/main" id="{E83302FC-2862-4A69-8648-E8B2667518B6}"/>
              </a:ext>
            </a:extLst>
          </p:cNvPr>
          <p:cNvSpPr txBox="1"/>
          <p:nvPr userDrawn="1"/>
        </p:nvSpPr>
        <p:spPr>
          <a:xfrm rot="19936005">
            <a:off x="1295400" y="2632502"/>
            <a:ext cx="3627119" cy="1200329"/>
          </a:xfrm>
          <a:prstGeom prst="rect">
            <a:avLst/>
          </a:prstGeom>
          <a:noFill/>
        </p:spPr>
        <p:txBody>
          <a:bodyPr wrap="square" rtlCol="0">
            <a:spAutoFit/>
          </a:bodyPr>
          <a:lstStyle/>
          <a:p>
            <a:r>
              <a:rPr lang="en-US" sz="3600" dirty="0">
                <a:solidFill>
                  <a:schemeClr val="bg1">
                    <a:lumMod val="85000"/>
                  </a:schemeClr>
                </a:solidFill>
                <a:latin typeface="Blackadder ITC" panose="04020505051007020D02" pitchFamily="82" charset="0"/>
              </a:rPr>
              <a:t>A.J DEPTT OF CHEMISTRY</a:t>
            </a:r>
            <a:endParaRPr lang="en-IN" sz="3600" dirty="0">
              <a:solidFill>
                <a:schemeClr val="bg1">
                  <a:lumMod val="85000"/>
                </a:schemeClr>
              </a:solidFill>
              <a:latin typeface="Blackadder ITC" panose="04020505051007020D02" pitchFamily="82"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826465-0266-4510-B97C-43A010252AFE}" type="datetime1">
              <a:rPr lang="en-US" smtClean="0"/>
              <a:t>7/17/2022</a:t>
            </a:fld>
            <a:endParaRPr lang="en-US"/>
          </a:p>
        </p:txBody>
      </p:sp>
      <p:sp>
        <p:nvSpPr>
          <p:cNvPr id="6" name="Footer Placeholder 5"/>
          <p:cNvSpPr>
            <a:spLocks noGrp="1"/>
          </p:cNvSpPr>
          <p:nvPr>
            <p:ph type="ftr" sz="quarter" idx="11"/>
          </p:nvPr>
        </p:nvSpPr>
        <p:spPr/>
        <p:txBody>
          <a:bodyPr/>
          <a:lstStyle/>
          <a:p>
            <a:r>
              <a:rPr lang="en-US"/>
              <a:t>Department of Chemistry                                              SGGSJ GC PAONTA SAHIB</a:t>
            </a:r>
          </a:p>
        </p:txBody>
      </p:sp>
      <p:sp>
        <p:nvSpPr>
          <p:cNvPr id="7" name="Slide Number Placeholder 6"/>
          <p:cNvSpPr>
            <a:spLocks noGrp="1"/>
          </p:cNvSpPr>
          <p:nvPr>
            <p:ph type="sldNum" sz="quarter" idx="12"/>
          </p:nvPr>
        </p:nvSpPr>
        <p:spPr/>
        <p:txBody>
          <a:bodyPr/>
          <a:lstStyle/>
          <a:p>
            <a:fld id="{5D0A8ECD-CA4A-4990-88C2-12B6E681EAE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F0F2663-F1F7-4583-B4B6-D0FEEBAC87D7}" type="datetime1">
              <a:rPr lang="en-US" smtClean="0"/>
              <a:t>7/17/2022</a:t>
            </a:fld>
            <a:endParaRPr lang="en-US"/>
          </a:p>
        </p:txBody>
      </p:sp>
      <p:sp>
        <p:nvSpPr>
          <p:cNvPr id="5" name="Footer Placeholder 4"/>
          <p:cNvSpPr>
            <a:spLocks noGrp="1"/>
          </p:cNvSpPr>
          <p:nvPr>
            <p:ph type="ftr" sz="quarter" idx="11"/>
          </p:nvPr>
        </p:nvSpPr>
        <p:spPr/>
        <p:txBody>
          <a:bodyPr/>
          <a:lstStyle/>
          <a:p>
            <a:r>
              <a:rPr lang="en-US"/>
              <a:t>Department of Chemistry                                              SGGSJ GC PAONTA SAHIB</a:t>
            </a:r>
          </a:p>
        </p:txBody>
      </p:sp>
      <p:sp>
        <p:nvSpPr>
          <p:cNvPr id="6" name="Slide Number Placeholder 5"/>
          <p:cNvSpPr>
            <a:spLocks noGrp="1"/>
          </p:cNvSpPr>
          <p:nvPr>
            <p:ph type="sldNum" sz="quarter" idx="12"/>
          </p:nvPr>
        </p:nvSpPr>
        <p:spPr/>
        <p:txBody>
          <a:bodyPr/>
          <a:lstStyle/>
          <a:p>
            <a:fld id="{5D0A8ECD-CA4A-4990-88C2-12B6E681EAE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58C4267-968B-4FDB-86FE-75B20EC6C18B}" type="datetime1">
              <a:rPr lang="en-US" smtClean="0"/>
              <a:t>7/17/2022</a:t>
            </a:fld>
            <a:endParaRPr lang="en-US"/>
          </a:p>
        </p:txBody>
      </p:sp>
      <p:sp>
        <p:nvSpPr>
          <p:cNvPr id="5" name="Footer Placeholder 4"/>
          <p:cNvSpPr>
            <a:spLocks noGrp="1"/>
          </p:cNvSpPr>
          <p:nvPr>
            <p:ph type="ftr" sz="quarter" idx="11"/>
          </p:nvPr>
        </p:nvSpPr>
        <p:spPr/>
        <p:txBody>
          <a:bodyPr/>
          <a:lstStyle/>
          <a:p>
            <a:r>
              <a:rPr lang="en-US"/>
              <a:t>Department of Chemistry                                              SGGSJ GC PAONTA SAHIB</a:t>
            </a:r>
          </a:p>
        </p:txBody>
      </p:sp>
      <p:sp>
        <p:nvSpPr>
          <p:cNvPr id="6" name="Slide Number Placeholder 5"/>
          <p:cNvSpPr>
            <a:spLocks noGrp="1"/>
          </p:cNvSpPr>
          <p:nvPr>
            <p:ph type="sldNum" sz="quarter" idx="12"/>
          </p:nvPr>
        </p:nvSpPr>
        <p:spPr/>
        <p:txBody>
          <a:bodyPr/>
          <a:lstStyle/>
          <a:p>
            <a:fld id="{5D0A8ECD-CA4A-4990-88C2-12B6E681EAE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30197C-8ECD-435D-9107-F10B817C622E}" type="datetime1">
              <a:rPr lang="en-US" smtClean="0"/>
              <a:t>7/17/2022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Department of Chemistry                                              SGGSJ GC PAONTA SAHIB</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0A8ECD-CA4A-4990-88C2-12B6E681EAE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hyperlink" Target="https://www.mathsisfun.com/geometry/vertices-faces-edges.html"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BSc </a:t>
            </a:r>
            <a:r>
              <a:rPr lang="en-US" dirty="0" err="1"/>
              <a:t>Ist</a:t>
            </a:r>
            <a:r>
              <a:rPr lang="en-US"/>
              <a:t> Year</a:t>
            </a:r>
            <a:br>
              <a:rPr lang="en-US"/>
            </a:br>
            <a:r>
              <a:rPr lang="en-US"/>
              <a:t>PAPER CODE: CHEM </a:t>
            </a:r>
            <a:r>
              <a:rPr lang="en-US" dirty="0"/>
              <a:t>102 TH</a:t>
            </a:r>
            <a:br>
              <a:rPr lang="en-US" dirty="0"/>
            </a:br>
            <a:r>
              <a:rPr lang="en-US" dirty="0"/>
              <a:t>SECTION B: SOLIDS </a:t>
            </a:r>
          </a:p>
        </p:txBody>
      </p:sp>
      <p:sp>
        <p:nvSpPr>
          <p:cNvPr id="3" name="Subtitle 2"/>
          <p:cNvSpPr>
            <a:spLocks noGrp="1"/>
          </p:cNvSpPr>
          <p:nvPr>
            <p:ph type="subTitle" idx="1"/>
          </p:nvPr>
        </p:nvSpPr>
        <p:spPr/>
        <p:txBody>
          <a:bodyPr/>
          <a:lstStyle/>
          <a:p>
            <a:r>
              <a:rPr lang="en-US" dirty="0"/>
              <a:t>TOPIC:ELEMENTS OF SYMMETRY</a:t>
            </a:r>
          </a:p>
        </p:txBody>
      </p:sp>
      <p:sp>
        <p:nvSpPr>
          <p:cNvPr id="4" name="Footer Placeholder 3">
            <a:extLst>
              <a:ext uri="{FF2B5EF4-FFF2-40B4-BE49-F238E27FC236}">
                <a16:creationId xmlns:a16="http://schemas.microsoft.com/office/drawing/2014/main" id="{5C1602A2-1B33-4B68-867F-FF4D279733AF}"/>
              </a:ext>
            </a:extLst>
          </p:cNvPr>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u="sng" dirty="0"/>
              <a:t>Definition and types</a:t>
            </a:r>
          </a:p>
        </p:txBody>
      </p:sp>
      <p:sp>
        <p:nvSpPr>
          <p:cNvPr id="4" name="Text Placeholder 3"/>
          <p:cNvSpPr>
            <a:spLocks noGrp="1"/>
          </p:cNvSpPr>
          <p:nvPr>
            <p:ph type="body" idx="1"/>
          </p:nvPr>
        </p:nvSpPr>
        <p:spPr/>
        <p:txBody>
          <a:bodyPr/>
          <a:lstStyle/>
          <a:p>
            <a:endParaRPr lang="en-US"/>
          </a:p>
        </p:txBody>
      </p:sp>
      <p:sp>
        <p:nvSpPr>
          <p:cNvPr id="3" name="Content Placeholder 2"/>
          <p:cNvSpPr>
            <a:spLocks noGrp="1"/>
          </p:cNvSpPr>
          <p:nvPr>
            <p:ph sz="half" idx="2"/>
          </p:nvPr>
        </p:nvSpPr>
        <p:spPr/>
        <p:txBody>
          <a:bodyPr>
            <a:normAutofit fontScale="55000" lnSpcReduction="20000"/>
          </a:bodyPr>
          <a:lstStyle/>
          <a:p>
            <a:r>
              <a:rPr lang="en-US" sz="3800" dirty="0"/>
              <a:t>The geometrical entity like </a:t>
            </a:r>
            <a:r>
              <a:rPr lang="en-US" sz="3800" dirty="0" err="1"/>
              <a:t>point,plane,axis</a:t>
            </a:r>
            <a:r>
              <a:rPr lang="en-US" sz="3800" dirty="0"/>
              <a:t> with respect to which a symmetry operation may be carried out is called symmetry element.</a:t>
            </a:r>
          </a:p>
          <a:p>
            <a:pPr>
              <a:buNone/>
            </a:pPr>
            <a:r>
              <a:rPr lang="en-US" sz="3300" dirty="0">
                <a:solidFill>
                  <a:srgbClr val="FF0000"/>
                </a:solidFill>
              </a:rPr>
              <a:t>Types:</a:t>
            </a:r>
          </a:p>
          <a:p>
            <a:r>
              <a:rPr lang="en-US" sz="2900" dirty="0"/>
              <a:t>Plane of symmetry</a:t>
            </a:r>
          </a:p>
          <a:p>
            <a:r>
              <a:rPr lang="en-US" sz="2900" dirty="0"/>
              <a:t>Axis of symmetry</a:t>
            </a:r>
          </a:p>
          <a:p>
            <a:r>
              <a:rPr lang="en-US" sz="2900" dirty="0"/>
              <a:t>Centre of symmetry</a:t>
            </a:r>
          </a:p>
          <a:p>
            <a:r>
              <a:rPr lang="en-US" sz="2900" dirty="0"/>
              <a:t>Rotation reflection axis</a:t>
            </a:r>
          </a:p>
          <a:p>
            <a:r>
              <a:rPr lang="en-US" sz="2900" dirty="0"/>
              <a:t>Rotation inversion axis.</a:t>
            </a:r>
          </a:p>
          <a:p>
            <a:r>
              <a:rPr lang="en-US" sz="2900" dirty="0"/>
              <a:t>Note: Symmetry operation is an operation performed around a </a:t>
            </a:r>
            <a:r>
              <a:rPr lang="en-US" sz="2900" dirty="0" err="1"/>
              <a:t>line,plane</a:t>
            </a:r>
            <a:r>
              <a:rPr lang="en-US" sz="2900" dirty="0"/>
              <a:t> or point on a body such that it brings the </a:t>
            </a:r>
            <a:r>
              <a:rPr lang="en-US" sz="2900" dirty="0" err="1"/>
              <a:t>ame</a:t>
            </a:r>
            <a:r>
              <a:rPr lang="en-US" sz="2900" dirty="0"/>
              <a:t> or similar appearance of the body after the operation</a:t>
            </a:r>
            <a:r>
              <a:rPr lang="en-US" dirty="0"/>
              <a:t>.</a:t>
            </a:r>
          </a:p>
        </p:txBody>
      </p:sp>
      <p:sp>
        <p:nvSpPr>
          <p:cNvPr id="5" name="Text Placeholder 4"/>
          <p:cNvSpPr>
            <a:spLocks noGrp="1"/>
          </p:cNvSpPr>
          <p:nvPr>
            <p:ph type="body" sz="quarter" idx="3"/>
          </p:nvPr>
        </p:nvSpPr>
        <p:spPr/>
        <p:txBody>
          <a:bodyPr/>
          <a:lstStyle/>
          <a:p>
            <a:endParaRPr lang="en-US"/>
          </a:p>
        </p:txBody>
      </p:sp>
      <p:pic>
        <p:nvPicPr>
          <p:cNvPr id="2050" name="Picture 2" descr="C:\Users\admin\Desktop\symm thnx.jpg"/>
          <p:cNvPicPr>
            <a:picLocks noGrp="1" noChangeAspect="1" noChangeArrowheads="1"/>
          </p:cNvPicPr>
          <p:nvPr>
            <p:ph sz="quarter" idx="4"/>
          </p:nvPr>
        </p:nvPicPr>
        <p:blipFill>
          <a:blip r:embed="rId2"/>
          <a:srcRect/>
          <a:stretch>
            <a:fillRect/>
          </a:stretch>
        </p:blipFill>
        <p:spPr bwMode="auto">
          <a:xfrm>
            <a:off x="4645025" y="1828800"/>
            <a:ext cx="4041775" cy="4419600"/>
          </a:xfrm>
          <a:prstGeom prst="rect">
            <a:avLst/>
          </a:prstGeom>
          <a:noFill/>
        </p:spPr>
      </p:pic>
      <p:sp>
        <p:nvSpPr>
          <p:cNvPr id="6" name="Footer Placeholder 5">
            <a:extLst>
              <a:ext uri="{FF2B5EF4-FFF2-40B4-BE49-F238E27FC236}">
                <a16:creationId xmlns:a16="http://schemas.microsoft.com/office/drawing/2014/main" id="{6FAB6C2B-A89C-4826-866E-17BAE32CB869}"/>
              </a:ext>
            </a:extLst>
          </p:cNvPr>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u="sng" dirty="0"/>
              <a:t>Plane of symmetry</a:t>
            </a:r>
          </a:p>
        </p:txBody>
      </p:sp>
      <p:sp>
        <p:nvSpPr>
          <p:cNvPr id="4" name="Text Placeholder 3"/>
          <p:cNvSpPr>
            <a:spLocks noGrp="1"/>
          </p:cNvSpPr>
          <p:nvPr>
            <p:ph type="body" idx="1"/>
          </p:nvPr>
        </p:nvSpPr>
        <p:spPr/>
        <p:txBody>
          <a:bodyPr/>
          <a:lstStyle/>
          <a:p>
            <a:endParaRPr lang="en-US"/>
          </a:p>
        </p:txBody>
      </p:sp>
      <p:sp>
        <p:nvSpPr>
          <p:cNvPr id="3" name="Content Placeholder 2"/>
          <p:cNvSpPr>
            <a:spLocks noGrp="1"/>
          </p:cNvSpPr>
          <p:nvPr>
            <p:ph sz="half" idx="2"/>
          </p:nvPr>
        </p:nvSpPr>
        <p:spPr/>
        <p:txBody>
          <a:bodyPr>
            <a:normAutofit/>
          </a:bodyPr>
          <a:lstStyle/>
          <a:p>
            <a:r>
              <a:rPr lang="en-US" dirty="0"/>
              <a:t>It is defined as an imaginary plane passing </a:t>
            </a:r>
            <a:r>
              <a:rPr lang="en-US" dirty="0" err="1"/>
              <a:t>throught</a:t>
            </a:r>
            <a:r>
              <a:rPr lang="en-US" dirty="0"/>
              <a:t> the centre of the crystal which divides the crystal into two equal halves such that one part is the mirror image of the other </a:t>
            </a:r>
            <a:r>
              <a:rPr lang="en-US" dirty="0" err="1"/>
              <a:t>part.They</a:t>
            </a:r>
            <a:r>
              <a:rPr lang="en-US" dirty="0"/>
              <a:t> are also called mirror planes.</a:t>
            </a:r>
          </a:p>
          <a:p>
            <a:endParaRPr lang="en-US" dirty="0"/>
          </a:p>
        </p:txBody>
      </p:sp>
      <p:sp>
        <p:nvSpPr>
          <p:cNvPr id="5" name="Text Placeholder 4"/>
          <p:cNvSpPr>
            <a:spLocks noGrp="1"/>
          </p:cNvSpPr>
          <p:nvPr>
            <p:ph type="body" sz="quarter" idx="3"/>
          </p:nvPr>
        </p:nvSpPr>
        <p:spPr/>
        <p:txBody>
          <a:bodyPr/>
          <a:lstStyle/>
          <a:p>
            <a:endParaRPr lang="en-US" dirty="0"/>
          </a:p>
        </p:txBody>
      </p:sp>
      <p:pic>
        <p:nvPicPr>
          <p:cNvPr id="7" name="Picture 2" descr="C:\Users\admin\Desktop\PLANE1.png"/>
          <p:cNvPicPr>
            <a:picLocks noChangeAspect="1" noChangeArrowheads="1"/>
          </p:cNvPicPr>
          <p:nvPr/>
        </p:nvPicPr>
        <p:blipFill>
          <a:blip r:embed="rId2"/>
          <a:srcRect/>
          <a:stretch>
            <a:fillRect/>
          </a:stretch>
        </p:blipFill>
        <p:spPr bwMode="auto">
          <a:xfrm>
            <a:off x="4572000" y="2209801"/>
            <a:ext cx="4572000" cy="4343400"/>
          </a:xfrm>
          <a:prstGeom prst="rect">
            <a:avLst/>
          </a:prstGeom>
          <a:noFill/>
        </p:spPr>
      </p:pic>
      <p:sp>
        <p:nvSpPr>
          <p:cNvPr id="8" name="Content Placeholder 7"/>
          <p:cNvSpPr>
            <a:spLocks noGrp="1"/>
          </p:cNvSpPr>
          <p:nvPr>
            <p:ph sz="quarter" idx="4"/>
          </p:nvPr>
        </p:nvSpPr>
        <p:spPr>
          <a:xfrm>
            <a:off x="4645025" y="2174875"/>
            <a:ext cx="4041775" cy="2016125"/>
          </a:xfrm>
        </p:spPr>
        <p:txBody>
          <a:bodyPr/>
          <a:lstStyle/>
          <a:p>
            <a:endParaRPr lang="en-US" dirty="0"/>
          </a:p>
        </p:txBody>
      </p:sp>
      <p:sp>
        <p:nvSpPr>
          <p:cNvPr id="6" name="Footer Placeholder 5">
            <a:extLst>
              <a:ext uri="{FF2B5EF4-FFF2-40B4-BE49-F238E27FC236}">
                <a16:creationId xmlns:a16="http://schemas.microsoft.com/office/drawing/2014/main" id="{D580745E-E225-4238-BB2B-3D0B330211FB}"/>
              </a:ext>
            </a:extLst>
          </p:cNvPr>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plane of symmetry</a:t>
            </a:r>
          </a:p>
        </p:txBody>
      </p:sp>
      <p:sp>
        <p:nvSpPr>
          <p:cNvPr id="3" name="Text Placeholder 2"/>
          <p:cNvSpPr>
            <a:spLocks noGrp="1"/>
          </p:cNvSpPr>
          <p:nvPr>
            <p:ph type="body" idx="1"/>
          </p:nvPr>
        </p:nvSpPr>
        <p:spPr/>
        <p:txBody>
          <a:bodyPr/>
          <a:lstStyle/>
          <a:p>
            <a:endParaRPr lang="en-US"/>
          </a:p>
        </p:txBody>
      </p:sp>
      <p:sp>
        <p:nvSpPr>
          <p:cNvPr id="4" name="Content Placeholder 3"/>
          <p:cNvSpPr>
            <a:spLocks noGrp="1"/>
          </p:cNvSpPr>
          <p:nvPr>
            <p:ph sz="half" idx="2"/>
          </p:nvPr>
        </p:nvSpPr>
        <p:spPr/>
        <p:txBody>
          <a:bodyPr/>
          <a:lstStyle/>
          <a:p>
            <a:pPr>
              <a:buNone/>
            </a:pPr>
            <a:endParaRPr lang="en-US" dirty="0"/>
          </a:p>
          <a:p>
            <a:r>
              <a:rPr lang="en-US" dirty="0"/>
              <a:t>RECTANGULAR PLANE :Situated in middle and </a:t>
            </a:r>
            <a:r>
              <a:rPr lang="en-US" dirty="0" err="1"/>
              <a:t>oppsite</a:t>
            </a:r>
            <a:r>
              <a:rPr lang="en-US" dirty="0"/>
              <a:t> to parallel faces of </a:t>
            </a:r>
            <a:r>
              <a:rPr lang="en-US" dirty="0" err="1"/>
              <a:t>crystal.As</a:t>
            </a:r>
            <a:r>
              <a:rPr lang="en-US" dirty="0"/>
              <a:t>  faces are  6 ,so these planes are 3.</a:t>
            </a:r>
          </a:p>
          <a:p>
            <a:r>
              <a:rPr lang="en-US" dirty="0"/>
              <a:t>DIAGONAL </a:t>
            </a:r>
            <a:r>
              <a:rPr lang="en-US" dirty="0" err="1"/>
              <a:t>PLANES:They</a:t>
            </a:r>
            <a:r>
              <a:rPr lang="en-US" dirty="0"/>
              <a:t> touch the opposite </a:t>
            </a:r>
            <a:r>
              <a:rPr lang="en-US" dirty="0" err="1"/>
              <a:t>edges.As</a:t>
            </a:r>
            <a:r>
              <a:rPr lang="en-US" dirty="0"/>
              <a:t> there are 12 edges ,so these planes are 6.</a:t>
            </a:r>
          </a:p>
          <a:p>
            <a:endParaRPr lang="en-US" dirty="0"/>
          </a:p>
        </p:txBody>
      </p:sp>
      <p:sp>
        <p:nvSpPr>
          <p:cNvPr id="5" name="Text Placeholder 4"/>
          <p:cNvSpPr>
            <a:spLocks noGrp="1"/>
          </p:cNvSpPr>
          <p:nvPr>
            <p:ph type="body" sz="quarter" idx="3"/>
          </p:nvPr>
        </p:nvSpPr>
        <p:spPr/>
        <p:txBody>
          <a:bodyPr/>
          <a:lstStyle/>
          <a:p>
            <a:endParaRPr lang="en-US"/>
          </a:p>
        </p:txBody>
      </p:sp>
      <p:pic>
        <p:nvPicPr>
          <p:cNvPr id="7" name="Picture 2" descr="C:\Users\admin\Desktop\PLANE 2.png"/>
          <p:cNvPicPr>
            <a:picLocks noGrp="1" noChangeAspect="1" noChangeArrowheads="1"/>
          </p:cNvPicPr>
          <p:nvPr>
            <p:ph sz="quarter" idx="4"/>
          </p:nvPr>
        </p:nvPicPr>
        <p:blipFill>
          <a:blip r:embed="rId2"/>
          <a:srcRect/>
          <a:stretch>
            <a:fillRect/>
          </a:stretch>
        </p:blipFill>
        <p:spPr bwMode="auto">
          <a:xfrm>
            <a:off x="4419600" y="2286000"/>
            <a:ext cx="4343400" cy="3276600"/>
          </a:xfrm>
          <a:prstGeom prst="rect">
            <a:avLst/>
          </a:prstGeom>
          <a:noFill/>
        </p:spPr>
      </p:pic>
      <p:sp>
        <p:nvSpPr>
          <p:cNvPr id="6" name="Footer Placeholder 5">
            <a:extLst>
              <a:ext uri="{FF2B5EF4-FFF2-40B4-BE49-F238E27FC236}">
                <a16:creationId xmlns:a16="http://schemas.microsoft.com/office/drawing/2014/main" id="{F66C7FB8-67FB-4426-8190-DD1C3F1412FE}"/>
              </a:ext>
            </a:extLst>
          </p:cNvPr>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u="sng" dirty="0"/>
              <a:t>Axis of Symmetry  </a:t>
            </a:r>
            <a:r>
              <a:rPr lang="en-US" i="1" u="sng" dirty="0" err="1"/>
              <a:t>Cn</a:t>
            </a:r>
            <a:endParaRPr lang="en-US" i="1" u="sng" dirty="0"/>
          </a:p>
        </p:txBody>
      </p:sp>
      <p:sp>
        <p:nvSpPr>
          <p:cNvPr id="4" name="Text Placeholder 3"/>
          <p:cNvSpPr>
            <a:spLocks noGrp="1"/>
          </p:cNvSpPr>
          <p:nvPr>
            <p:ph type="body" idx="1"/>
          </p:nvPr>
        </p:nvSpPr>
        <p:spPr/>
        <p:txBody>
          <a:bodyPr/>
          <a:lstStyle/>
          <a:p>
            <a:endParaRPr lang="en-US"/>
          </a:p>
        </p:txBody>
      </p:sp>
      <p:sp>
        <p:nvSpPr>
          <p:cNvPr id="3" name="Content Placeholder 2"/>
          <p:cNvSpPr>
            <a:spLocks noGrp="1"/>
          </p:cNvSpPr>
          <p:nvPr>
            <p:ph sz="half" idx="2"/>
          </p:nvPr>
        </p:nvSpPr>
        <p:spPr/>
        <p:txBody>
          <a:bodyPr>
            <a:normAutofit fontScale="70000" lnSpcReduction="20000"/>
          </a:bodyPr>
          <a:lstStyle/>
          <a:p>
            <a:r>
              <a:rPr lang="en-US" dirty="0"/>
              <a:t>It is an imaginary line passing through the centre of crystal about which the crystal may be rotated such that it presents exactly the same or similar appearance more than once in one complete rotation of 360</a:t>
            </a:r>
          </a:p>
          <a:p>
            <a:r>
              <a:rPr lang="en-US" dirty="0"/>
              <a:t>Types</a:t>
            </a:r>
          </a:p>
          <a:p>
            <a:r>
              <a:rPr lang="en-US" sz="2900" dirty="0">
                <a:solidFill>
                  <a:srgbClr val="FF0000"/>
                </a:solidFill>
              </a:rPr>
              <a:t>Two fold axis of symmetry C</a:t>
            </a:r>
            <a:r>
              <a:rPr lang="en-US" sz="2900" baseline="-25000" dirty="0">
                <a:solidFill>
                  <a:srgbClr val="FF0000"/>
                </a:solidFill>
              </a:rPr>
              <a:t>2</a:t>
            </a:r>
            <a:r>
              <a:rPr lang="en-US" sz="2900" dirty="0">
                <a:solidFill>
                  <a:srgbClr val="FF0000"/>
                </a:solidFill>
              </a:rPr>
              <a:t>(Rotation by 180)</a:t>
            </a:r>
          </a:p>
          <a:p>
            <a:endParaRPr lang="en-US" sz="2900" dirty="0"/>
          </a:p>
          <a:p>
            <a:r>
              <a:rPr lang="en-US" sz="2900" dirty="0"/>
              <a:t>Three fold axis of symmetry C</a:t>
            </a:r>
            <a:r>
              <a:rPr lang="en-US" sz="2900" baseline="-25000" dirty="0"/>
              <a:t>3</a:t>
            </a:r>
            <a:r>
              <a:rPr lang="en-US" sz="2900" dirty="0"/>
              <a:t>(Rotation by 120)</a:t>
            </a:r>
          </a:p>
          <a:p>
            <a:pPr>
              <a:buNone/>
            </a:pPr>
            <a:endParaRPr lang="en-US" sz="2900" dirty="0"/>
          </a:p>
          <a:p>
            <a:r>
              <a:rPr lang="en-US" sz="2900" dirty="0"/>
              <a:t>Four fold axis of symmetry C</a:t>
            </a:r>
            <a:r>
              <a:rPr lang="en-US" sz="2900" baseline="-25000" dirty="0"/>
              <a:t>4 </a:t>
            </a:r>
            <a:r>
              <a:rPr lang="en-US" sz="2900" dirty="0"/>
              <a:t>(Rotation by 90)</a:t>
            </a:r>
          </a:p>
        </p:txBody>
      </p:sp>
      <p:sp>
        <p:nvSpPr>
          <p:cNvPr id="5" name="Text Placeholder 4"/>
          <p:cNvSpPr>
            <a:spLocks noGrp="1"/>
          </p:cNvSpPr>
          <p:nvPr>
            <p:ph type="body" sz="quarter" idx="3"/>
          </p:nvPr>
        </p:nvSpPr>
        <p:spPr/>
        <p:txBody>
          <a:bodyPr/>
          <a:lstStyle/>
          <a:p>
            <a:endParaRPr lang="en-US"/>
          </a:p>
        </p:txBody>
      </p:sp>
      <p:pic>
        <p:nvPicPr>
          <p:cNvPr id="2050" name="Picture 2" descr="C:\Users\admin\Desktop\1234.png"/>
          <p:cNvPicPr>
            <a:picLocks noGrp="1" noChangeAspect="1" noChangeArrowheads="1"/>
          </p:cNvPicPr>
          <p:nvPr>
            <p:ph sz="quarter" idx="4"/>
          </p:nvPr>
        </p:nvPicPr>
        <p:blipFill>
          <a:blip r:embed="rId2"/>
          <a:srcRect/>
          <a:stretch>
            <a:fillRect/>
          </a:stretch>
        </p:blipFill>
        <p:spPr bwMode="auto">
          <a:xfrm>
            <a:off x="5029200" y="2133600"/>
            <a:ext cx="4114800" cy="2971800"/>
          </a:xfrm>
          <a:prstGeom prst="rect">
            <a:avLst/>
          </a:prstGeom>
          <a:noFill/>
        </p:spPr>
      </p:pic>
      <p:pic>
        <p:nvPicPr>
          <p:cNvPr id="6" name="Picture 2" descr="C:\Users\admin\Desktop\rotation.jpg"/>
          <p:cNvPicPr>
            <a:picLocks noChangeAspect="1" noChangeArrowheads="1"/>
          </p:cNvPicPr>
          <p:nvPr/>
        </p:nvPicPr>
        <p:blipFill>
          <a:blip r:embed="rId3"/>
          <a:srcRect/>
          <a:stretch>
            <a:fillRect/>
          </a:stretch>
        </p:blipFill>
        <p:spPr bwMode="auto">
          <a:xfrm>
            <a:off x="6324600" y="5257800"/>
            <a:ext cx="2324100" cy="1323975"/>
          </a:xfrm>
          <a:prstGeom prst="rect">
            <a:avLst/>
          </a:prstGeom>
          <a:noFill/>
        </p:spPr>
      </p:pic>
      <p:sp>
        <p:nvSpPr>
          <p:cNvPr id="7" name="Footer Placeholder 6">
            <a:extLst>
              <a:ext uri="{FF2B5EF4-FFF2-40B4-BE49-F238E27FC236}">
                <a16:creationId xmlns:a16="http://schemas.microsoft.com/office/drawing/2014/main" id="{2769229D-BC64-4BF3-87C4-A389AA118006}"/>
              </a:ext>
            </a:extLst>
          </p:cNvPr>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u="sng" dirty="0"/>
              <a:t>Centre of symmetry</a:t>
            </a:r>
          </a:p>
        </p:txBody>
      </p:sp>
      <p:sp>
        <p:nvSpPr>
          <p:cNvPr id="4" name="Text Placeholder 3"/>
          <p:cNvSpPr>
            <a:spLocks noGrp="1"/>
          </p:cNvSpPr>
          <p:nvPr>
            <p:ph type="body" idx="1"/>
          </p:nvPr>
        </p:nvSpPr>
        <p:spPr/>
        <p:txBody>
          <a:bodyPr/>
          <a:lstStyle/>
          <a:p>
            <a:endParaRPr lang="en-US"/>
          </a:p>
        </p:txBody>
      </p:sp>
      <p:sp>
        <p:nvSpPr>
          <p:cNvPr id="3" name="Content Placeholder 2"/>
          <p:cNvSpPr>
            <a:spLocks noGrp="1"/>
          </p:cNvSpPr>
          <p:nvPr>
            <p:ph sz="half" idx="2"/>
          </p:nvPr>
        </p:nvSpPr>
        <p:spPr/>
        <p:txBody>
          <a:bodyPr>
            <a:normAutofit fontScale="92500"/>
          </a:bodyPr>
          <a:lstStyle/>
          <a:p>
            <a:r>
              <a:rPr lang="en-US" dirty="0"/>
              <a:t>It is an imaginary point within the crystal such that any line drawn through it intersects the opposite faces of the crystal at equal distances.</a:t>
            </a:r>
          </a:p>
          <a:p>
            <a:r>
              <a:rPr lang="en-US" dirty="0"/>
              <a:t>There is only one possible centre of symmetry for a crystal.</a:t>
            </a:r>
          </a:p>
          <a:p>
            <a:r>
              <a:rPr lang="en-US" dirty="0"/>
              <a:t>The point of intersection of the three lines at the centre of cube is centre of symmetry.</a:t>
            </a:r>
          </a:p>
        </p:txBody>
      </p:sp>
      <p:sp>
        <p:nvSpPr>
          <p:cNvPr id="5" name="Text Placeholder 4"/>
          <p:cNvSpPr>
            <a:spLocks noGrp="1"/>
          </p:cNvSpPr>
          <p:nvPr>
            <p:ph type="body" sz="quarter" idx="3"/>
          </p:nvPr>
        </p:nvSpPr>
        <p:spPr/>
        <p:txBody>
          <a:bodyPr>
            <a:normAutofit fontScale="92500" lnSpcReduction="20000"/>
          </a:bodyPr>
          <a:lstStyle/>
          <a:p>
            <a:r>
              <a:rPr lang="en-US" dirty="0"/>
              <a:t>Opposite faces can be seen by the three </a:t>
            </a:r>
            <a:r>
              <a:rPr lang="en-US" dirty="0" err="1"/>
              <a:t>coloured</a:t>
            </a:r>
            <a:r>
              <a:rPr lang="en-US" dirty="0"/>
              <a:t> lines </a:t>
            </a:r>
          </a:p>
        </p:txBody>
      </p:sp>
      <p:pic>
        <p:nvPicPr>
          <p:cNvPr id="3074" name="Picture 2" descr="C:\Users\admin\Desktop\CENTRE.gif"/>
          <p:cNvPicPr>
            <a:picLocks noGrp="1" noChangeAspect="1" noChangeArrowheads="1"/>
          </p:cNvPicPr>
          <p:nvPr>
            <p:ph sz="quarter" idx="4"/>
          </p:nvPr>
        </p:nvPicPr>
        <p:blipFill>
          <a:blip r:embed="rId2"/>
          <a:srcRect/>
          <a:stretch>
            <a:fillRect/>
          </a:stretch>
        </p:blipFill>
        <p:spPr bwMode="auto">
          <a:xfrm>
            <a:off x="5356225" y="2895600"/>
            <a:ext cx="2619375" cy="2464594"/>
          </a:xfrm>
          <a:prstGeom prst="rect">
            <a:avLst/>
          </a:prstGeom>
          <a:noFill/>
        </p:spPr>
      </p:pic>
      <p:sp>
        <p:nvSpPr>
          <p:cNvPr id="6" name="Footer Placeholder 5">
            <a:extLst>
              <a:ext uri="{FF2B5EF4-FFF2-40B4-BE49-F238E27FC236}">
                <a16:creationId xmlns:a16="http://schemas.microsoft.com/office/drawing/2014/main" id="{3A6081BB-2F67-479B-B317-A6AA39076B8B}"/>
              </a:ext>
            </a:extLst>
          </p:cNvPr>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u="sng" dirty="0"/>
              <a:t>Rotation reflection Axis of symmetry</a:t>
            </a:r>
          </a:p>
        </p:txBody>
      </p:sp>
      <p:sp>
        <p:nvSpPr>
          <p:cNvPr id="5" name="Text Placeholder 4"/>
          <p:cNvSpPr>
            <a:spLocks noGrp="1"/>
          </p:cNvSpPr>
          <p:nvPr>
            <p:ph type="body" idx="1"/>
          </p:nvPr>
        </p:nvSpPr>
        <p:spPr/>
        <p:txBody>
          <a:bodyPr/>
          <a:lstStyle/>
          <a:p>
            <a:endParaRPr lang="en-US"/>
          </a:p>
        </p:txBody>
      </p:sp>
      <p:sp>
        <p:nvSpPr>
          <p:cNvPr id="3" name="Content Placeholder 2"/>
          <p:cNvSpPr>
            <a:spLocks noGrp="1"/>
          </p:cNvSpPr>
          <p:nvPr>
            <p:ph sz="half" idx="2"/>
          </p:nvPr>
        </p:nvSpPr>
        <p:spPr/>
        <p:txBody>
          <a:bodyPr>
            <a:normAutofit fontScale="92500"/>
          </a:bodyPr>
          <a:lstStyle/>
          <a:p>
            <a:r>
              <a:rPr lang="en-US" dirty="0"/>
              <a:t>When a crystal is rotated through n fold axis of symmetry followed by reflection in a plane perpendicular to the axis ,then the axis is called n fold rotation reflection axis of </a:t>
            </a:r>
            <a:r>
              <a:rPr lang="en-US" dirty="0" err="1"/>
              <a:t>symmetry.The</a:t>
            </a:r>
            <a:r>
              <a:rPr lang="en-US" dirty="0"/>
              <a:t> new configuration is not identical but </a:t>
            </a:r>
            <a:r>
              <a:rPr lang="en-US" dirty="0" err="1"/>
              <a:t>enantiomorphous</a:t>
            </a:r>
            <a:r>
              <a:rPr lang="en-US" dirty="0"/>
              <a:t>.</a:t>
            </a:r>
          </a:p>
          <a:p>
            <a:r>
              <a:rPr lang="en-US" dirty="0"/>
              <a:t>It is denoted by symbol </a:t>
            </a:r>
            <a:r>
              <a:rPr lang="en-US" dirty="0" err="1"/>
              <a:t>Sn</a:t>
            </a:r>
            <a:r>
              <a:rPr lang="en-US" dirty="0"/>
              <a:t>. </a:t>
            </a:r>
          </a:p>
        </p:txBody>
      </p:sp>
      <p:sp>
        <p:nvSpPr>
          <p:cNvPr id="6" name="Text Placeholder 5"/>
          <p:cNvSpPr>
            <a:spLocks noGrp="1"/>
          </p:cNvSpPr>
          <p:nvPr>
            <p:ph type="body" sz="quarter" idx="3"/>
          </p:nvPr>
        </p:nvSpPr>
        <p:spPr/>
        <p:txBody>
          <a:bodyPr/>
          <a:lstStyle/>
          <a:p>
            <a:endParaRPr lang="en-US" dirty="0"/>
          </a:p>
        </p:txBody>
      </p:sp>
      <p:pic>
        <p:nvPicPr>
          <p:cNvPr id="8" name="Picture 2" descr="C:\Users\admin\Desktop\rot ref.png"/>
          <p:cNvPicPr>
            <a:picLocks noGrp="1" noChangeAspect="1" noChangeArrowheads="1"/>
          </p:cNvPicPr>
          <p:nvPr>
            <p:ph sz="quarter" idx="4"/>
          </p:nvPr>
        </p:nvPicPr>
        <p:blipFill>
          <a:blip r:embed="rId2"/>
          <a:srcRect/>
          <a:stretch>
            <a:fillRect/>
          </a:stretch>
        </p:blipFill>
        <p:spPr bwMode="auto">
          <a:xfrm>
            <a:off x="4267200" y="2174874"/>
            <a:ext cx="4495800" cy="4378325"/>
          </a:xfrm>
          <a:prstGeom prst="rect">
            <a:avLst/>
          </a:prstGeom>
          <a:noFill/>
        </p:spPr>
      </p:pic>
      <p:sp>
        <p:nvSpPr>
          <p:cNvPr id="4" name="Footer Placeholder 3">
            <a:extLst>
              <a:ext uri="{FF2B5EF4-FFF2-40B4-BE49-F238E27FC236}">
                <a16:creationId xmlns:a16="http://schemas.microsoft.com/office/drawing/2014/main" id="{1239E5A0-1236-4F27-B93C-C4C51E285D89}"/>
              </a:ext>
            </a:extLst>
          </p:cNvPr>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u="sng" dirty="0"/>
              <a:t>Rotation inversion axis of symmetry</a:t>
            </a:r>
          </a:p>
        </p:txBody>
      </p:sp>
      <p:sp>
        <p:nvSpPr>
          <p:cNvPr id="3" name="Content Placeholder 2"/>
          <p:cNvSpPr>
            <a:spLocks noGrp="1"/>
          </p:cNvSpPr>
          <p:nvPr>
            <p:ph idx="1"/>
          </p:nvPr>
        </p:nvSpPr>
        <p:spPr/>
        <p:txBody>
          <a:bodyPr>
            <a:normAutofit lnSpcReduction="10000"/>
          </a:bodyPr>
          <a:lstStyle/>
          <a:p>
            <a:r>
              <a:rPr lang="en-US" dirty="0"/>
              <a:t>When rotation about n fold axis of symmetry is followed by the inversion through centre of symmetry ,the axis is called rotation inversion axis of </a:t>
            </a:r>
            <a:r>
              <a:rPr lang="en-US" dirty="0" err="1"/>
              <a:t>symmetry.The</a:t>
            </a:r>
            <a:r>
              <a:rPr lang="en-US" dirty="0"/>
              <a:t> new configuration is not identical but </a:t>
            </a:r>
            <a:r>
              <a:rPr lang="en-US" dirty="0" err="1"/>
              <a:t>enantiomorphous</a:t>
            </a:r>
            <a:r>
              <a:rPr lang="en-US" dirty="0"/>
              <a:t>.</a:t>
            </a:r>
          </a:p>
          <a:p>
            <a:r>
              <a:rPr lang="en-US" dirty="0">
                <a:solidFill>
                  <a:srgbClr val="FF0000"/>
                </a:solidFill>
              </a:rPr>
              <a:t>The rotation which gives rise to identical configuration is proper  rotation and the one which gives rise to </a:t>
            </a:r>
            <a:r>
              <a:rPr lang="en-US" dirty="0" err="1">
                <a:solidFill>
                  <a:srgbClr val="FF0000"/>
                </a:solidFill>
              </a:rPr>
              <a:t>enantiomorphous</a:t>
            </a:r>
            <a:r>
              <a:rPr lang="en-US" dirty="0">
                <a:solidFill>
                  <a:srgbClr val="FF0000"/>
                </a:solidFill>
              </a:rPr>
              <a:t> configuration is improper rotation.</a:t>
            </a:r>
          </a:p>
        </p:txBody>
      </p:sp>
      <p:sp>
        <p:nvSpPr>
          <p:cNvPr id="4" name="Footer Placeholder 3">
            <a:extLst>
              <a:ext uri="{FF2B5EF4-FFF2-40B4-BE49-F238E27FC236}">
                <a16:creationId xmlns:a16="http://schemas.microsoft.com/office/drawing/2014/main" id="{D5FCFD09-81C8-4E72-85E1-7D0C86B16BF5}"/>
              </a:ext>
            </a:extLst>
          </p:cNvPr>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u="sng" dirty="0"/>
              <a:t>Symmetry elements and operations</a:t>
            </a:r>
          </a:p>
        </p:txBody>
      </p:sp>
      <p:pic>
        <p:nvPicPr>
          <p:cNvPr id="1027" name="Picture 3" descr="C:\Users\admin\Desktop\symm 1.jpg"/>
          <p:cNvPicPr>
            <a:picLocks noGrp="1" noChangeAspect="1" noChangeArrowheads="1"/>
          </p:cNvPicPr>
          <p:nvPr>
            <p:ph idx="1"/>
          </p:nvPr>
        </p:nvPicPr>
        <p:blipFill>
          <a:blip r:embed="rId2"/>
          <a:srcRect/>
          <a:stretch>
            <a:fillRect/>
          </a:stretch>
        </p:blipFill>
        <p:spPr bwMode="auto">
          <a:xfrm>
            <a:off x="685800" y="1447800"/>
            <a:ext cx="7620000" cy="4800600"/>
          </a:xfrm>
          <a:prstGeom prst="rect">
            <a:avLst/>
          </a:prstGeom>
          <a:noFill/>
        </p:spPr>
      </p:pic>
      <p:sp>
        <p:nvSpPr>
          <p:cNvPr id="3" name="Footer Placeholder 2">
            <a:extLst>
              <a:ext uri="{FF2B5EF4-FFF2-40B4-BE49-F238E27FC236}">
                <a16:creationId xmlns:a16="http://schemas.microsoft.com/office/drawing/2014/main" id="{F74CF38F-CA95-4424-93E8-C3F73FF3DAB7}"/>
              </a:ext>
            </a:extLst>
          </p:cNvPr>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u="sng" dirty="0"/>
              <a:t>THE LAW OF SYMMETRY</a:t>
            </a:r>
          </a:p>
        </p:txBody>
      </p:sp>
      <p:sp>
        <p:nvSpPr>
          <p:cNvPr id="5" name="Text Placeholder 4"/>
          <p:cNvSpPr>
            <a:spLocks noGrp="1"/>
          </p:cNvSpPr>
          <p:nvPr>
            <p:ph type="body" idx="1"/>
          </p:nvPr>
        </p:nvSpPr>
        <p:spPr/>
        <p:txBody>
          <a:bodyPr/>
          <a:lstStyle/>
          <a:p>
            <a:endParaRPr lang="en-US"/>
          </a:p>
        </p:txBody>
      </p:sp>
      <p:sp>
        <p:nvSpPr>
          <p:cNvPr id="4" name="Content Placeholder 3"/>
          <p:cNvSpPr>
            <a:spLocks noGrp="1"/>
          </p:cNvSpPr>
          <p:nvPr>
            <p:ph sz="half" idx="2"/>
          </p:nvPr>
        </p:nvSpPr>
        <p:spPr/>
        <p:txBody>
          <a:bodyPr>
            <a:normAutofit fontScale="85000" lnSpcReduction="10000"/>
          </a:bodyPr>
          <a:lstStyle/>
          <a:p>
            <a:r>
              <a:rPr lang="en-US" dirty="0"/>
              <a:t>The law states that the crystals of the same substance always possess same elements of symmetry</a:t>
            </a:r>
          </a:p>
          <a:p>
            <a:r>
              <a:rPr lang="en-US" dirty="0"/>
              <a:t>Example :  A  cubic crystal always has 23 elements of symmetry</a:t>
            </a:r>
          </a:p>
          <a:p>
            <a:r>
              <a:rPr lang="en-US" dirty="0"/>
              <a:t>Rectangular plane of symmetry=3</a:t>
            </a:r>
          </a:p>
          <a:p>
            <a:r>
              <a:rPr lang="en-US" dirty="0"/>
              <a:t>Diagonal planes of symmetry=6</a:t>
            </a:r>
          </a:p>
          <a:p>
            <a:r>
              <a:rPr lang="en-US" dirty="0"/>
              <a:t>Four fold axis of symmetry=3</a:t>
            </a:r>
          </a:p>
          <a:p>
            <a:r>
              <a:rPr lang="en-US" dirty="0"/>
              <a:t>Three fold axis of symmetry =4</a:t>
            </a:r>
          </a:p>
          <a:p>
            <a:r>
              <a:rPr lang="en-US" dirty="0"/>
              <a:t>Two fold axis of symmetry=6</a:t>
            </a:r>
          </a:p>
          <a:p>
            <a:r>
              <a:rPr lang="en-US" dirty="0"/>
              <a:t>Centre of symmetry=1</a:t>
            </a:r>
          </a:p>
        </p:txBody>
      </p:sp>
      <p:sp>
        <p:nvSpPr>
          <p:cNvPr id="6" name="Text Placeholder 5"/>
          <p:cNvSpPr>
            <a:spLocks noGrp="1"/>
          </p:cNvSpPr>
          <p:nvPr>
            <p:ph type="body" sz="quarter" idx="3"/>
          </p:nvPr>
        </p:nvSpPr>
        <p:spPr/>
        <p:txBody>
          <a:bodyPr/>
          <a:lstStyle/>
          <a:p>
            <a:endParaRPr lang="en-US"/>
          </a:p>
        </p:txBody>
      </p:sp>
      <p:pic>
        <p:nvPicPr>
          <p:cNvPr id="2050" name="Picture 2" descr="C:\Users\admin\Desktop\symmelem.jpg"/>
          <p:cNvPicPr>
            <a:picLocks noGrp="1" noChangeAspect="1" noChangeArrowheads="1"/>
          </p:cNvPicPr>
          <p:nvPr>
            <p:ph sz="quarter" idx="4"/>
          </p:nvPr>
        </p:nvPicPr>
        <p:blipFill>
          <a:blip r:embed="rId2"/>
          <a:srcRect/>
          <a:stretch>
            <a:fillRect/>
          </a:stretch>
        </p:blipFill>
        <p:spPr bwMode="auto">
          <a:xfrm>
            <a:off x="4953000" y="2174874"/>
            <a:ext cx="3733800" cy="4378325"/>
          </a:xfrm>
          <a:prstGeom prst="rect">
            <a:avLst/>
          </a:prstGeom>
          <a:noFill/>
        </p:spPr>
      </p:pic>
      <p:sp>
        <p:nvSpPr>
          <p:cNvPr id="3" name="Footer Placeholder 2">
            <a:extLst>
              <a:ext uri="{FF2B5EF4-FFF2-40B4-BE49-F238E27FC236}">
                <a16:creationId xmlns:a16="http://schemas.microsoft.com/office/drawing/2014/main" id="{06F78E84-33B4-4FCD-87F9-CA04F45326E3}"/>
              </a:ext>
            </a:extLst>
          </p:cNvPr>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Law of constancy of interfacial angles</a:t>
            </a:r>
          </a:p>
        </p:txBody>
      </p:sp>
      <p:sp>
        <p:nvSpPr>
          <p:cNvPr id="4" name="Text Placeholder 3"/>
          <p:cNvSpPr>
            <a:spLocks noGrp="1"/>
          </p:cNvSpPr>
          <p:nvPr>
            <p:ph type="body" idx="1"/>
          </p:nvPr>
        </p:nvSpPr>
        <p:spPr/>
        <p:txBody>
          <a:bodyPr/>
          <a:lstStyle/>
          <a:p>
            <a:endParaRPr lang="en-US"/>
          </a:p>
        </p:txBody>
      </p:sp>
      <p:sp>
        <p:nvSpPr>
          <p:cNvPr id="3" name="Content Placeholder 2"/>
          <p:cNvSpPr>
            <a:spLocks noGrp="1"/>
          </p:cNvSpPr>
          <p:nvPr>
            <p:ph sz="half" idx="2"/>
          </p:nvPr>
        </p:nvSpPr>
        <p:spPr/>
        <p:txBody>
          <a:bodyPr>
            <a:normAutofit fontScale="92500" lnSpcReduction="10000"/>
          </a:bodyPr>
          <a:lstStyle/>
          <a:p>
            <a:r>
              <a:rPr lang="en-US" dirty="0"/>
              <a:t>The angles between the corresponding faces of the crystal called the interfacial angles are always same for a given substance and are independent of the shape and size of the crystal.</a:t>
            </a:r>
          </a:p>
          <a:p>
            <a:r>
              <a:rPr lang="en-US" dirty="0"/>
              <a:t>For sodium chloride crystal this angle is 90.</a:t>
            </a:r>
          </a:p>
          <a:p>
            <a:r>
              <a:rPr lang="en-US" dirty="0"/>
              <a:t>Interfacial angles are measured with help of instrument called </a:t>
            </a:r>
            <a:r>
              <a:rPr lang="en-US" dirty="0" err="1"/>
              <a:t>goniometer</a:t>
            </a:r>
            <a:r>
              <a:rPr lang="en-US" dirty="0"/>
              <a:t>.</a:t>
            </a:r>
          </a:p>
        </p:txBody>
      </p:sp>
      <p:sp>
        <p:nvSpPr>
          <p:cNvPr id="5" name="Text Placeholder 4"/>
          <p:cNvSpPr>
            <a:spLocks noGrp="1"/>
          </p:cNvSpPr>
          <p:nvPr>
            <p:ph type="body" sz="quarter" idx="3"/>
          </p:nvPr>
        </p:nvSpPr>
        <p:spPr/>
        <p:txBody>
          <a:bodyPr/>
          <a:lstStyle/>
          <a:p>
            <a:endParaRPr lang="en-US" dirty="0"/>
          </a:p>
        </p:txBody>
      </p:sp>
      <p:pic>
        <p:nvPicPr>
          <p:cNvPr id="1026" name="Picture 2" descr="C:\Users\admin\Desktop\angle.jpg"/>
          <p:cNvPicPr>
            <a:picLocks noGrp="1" noChangeAspect="1" noChangeArrowheads="1"/>
          </p:cNvPicPr>
          <p:nvPr>
            <p:ph sz="quarter" idx="4"/>
          </p:nvPr>
        </p:nvPicPr>
        <p:blipFill>
          <a:blip r:embed="rId2"/>
          <a:srcRect/>
          <a:stretch>
            <a:fillRect/>
          </a:stretch>
        </p:blipFill>
        <p:spPr bwMode="auto">
          <a:xfrm>
            <a:off x="4267200" y="2133600"/>
            <a:ext cx="4495800" cy="3733800"/>
          </a:xfrm>
          <a:prstGeom prst="rect">
            <a:avLst/>
          </a:prstGeom>
          <a:noFill/>
        </p:spPr>
      </p:pic>
      <p:sp>
        <p:nvSpPr>
          <p:cNvPr id="6" name="Footer Placeholder 5">
            <a:extLst>
              <a:ext uri="{FF2B5EF4-FFF2-40B4-BE49-F238E27FC236}">
                <a16:creationId xmlns:a16="http://schemas.microsoft.com/office/drawing/2014/main" id="{EE3BAAEC-CC80-40AC-BAB0-B8D4B45B7502}"/>
              </a:ext>
            </a:extLst>
          </p:cNvPr>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u="sng" dirty="0" err="1"/>
              <a:t>Huays</a:t>
            </a:r>
            <a:r>
              <a:rPr lang="en-US" i="1" u="sng" dirty="0"/>
              <a:t> Law of rationality of indices</a:t>
            </a:r>
          </a:p>
        </p:txBody>
      </p:sp>
      <p:sp>
        <p:nvSpPr>
          <p:cNvPr id="5" name="Text Placeholder 4"/>
          <p:cNvSpPr>
            <a:spLocks noGrp="1"/>
          </p:cNvSpPr>
          <p:nvPr>
            <p:ph type="body" idx="1"/>
          </p:nvPr>
        </p:nvSpPr>
        <p:spPr/>
        <p:txBody>
          <a:bodyPr/>
          <a:lstStyle/>
          <a:p>
            <a:endParaRPr lang="en-US"/>
          </a:p>
        </p:txBody>
      </p:sp>
      <p:sp>
        <p:nvSpPr>
          <p:cNvPr id="3" name="Content Placeholder 2"/>
          <p:cNvSpPr>
            <a:spLocks noGrp="1"/>
          </p:cNvSpPr>
          <p:nvPr>
            <p:ph sz="half" idx="2"/>
          </p:nvPr>
        </p:nvSpPr>
        <p:spPr/>
        <p:txBody>
          <a:bodyPr/>
          <a:lstStyle/>
          <a:p>
            <a:r>
              <a:rPr lang="en-US" dirty="0"/>
              <a:t>It deals with the geometry of crystal which can be specified by crystallographic </a:t>
            </a:r>
            <a:r>
              <a:rPr lang="en-US" dirty="0" err="1"/>
              <a:t>axes.Crystallographic</a:t>
            </a:r>
            <a:r>
              <a:rPr lang="en-US" dirty="0"/>
              <a:t> axes are  the three lines which coincide with or are parallel to the edges of a crystal and meet at a point.</a:t>
            </a:r>
          </a:p>
        </p:txBody>
      </p:sp>
      <p:sp>
        <p:nvSpPr>
          <p:cNvPr id="6" name="Text Placeholder 5"/>
          <p:cNvSpPr>
            <a:spLocks noGrp="1"/>
          </p:cNvSpPr>
          <p:nvPr>
            <p:ph type="body" sz="quarter" idx="3"/>
          </p:nvPr>
        </p:nvSpPr>
        <p:spPr/>
        <p:txBody>
          <a:bodyPr/>
          <a:lstStyle/>
          <a:p>
            <a:endParaRPr lang="en-US"/>
          </a:p>
        </p:txBody>
      </p:sp>
      <p:pic>
        <p:nvPicPr>
          <p:cNvPr id="3075" name="Picture 3" descr="C:\Users\admin\Desktop\AXES.jpg"/>
          <p:cNvPicPr>
            <a:picLocks noGrp="1" noChangeAspect="1" noChangeArrowheads="1"/>
          </p:cNvPicPr>
          <p:nvPr>
            <p:ph sz="quarter" idx="4"/>
          </p:nvPr>
        </p:nvPicPr>
        <p:blipFill>
          <a:blip r:embed="rId2" cstate="print"/>
          <a:srcRect/>
          <a:stretch>
            <a:fillRect/>
          </a:stretch>
        </p:blipFill>
        <p:spPr bwMode="auto">
          <a:xfrm>
            <a:off x="4572000" y="2174874"/>
            <a:ext cx="4038600" cy="4530725"/>
          </a:xfrm>
          <a:prstGeom prst="rect">
            <a:avLst/>
          </a:prstGeom>
          <a:noFill/>
        </p:spPr>
      </p:pic>
      <p:sp>
        <p:nvSpPr>
          <p:cNvPr id="4" name="Footer Placeholder 3">
            <a:extLst>
              <a:ext uri="{FF2B5EF4-FFF2-40B4-BE49-F238E27FC236}">
                <a16:creationId xmlns:a16="http://schemas.microsoft.com/office/drawing/2014/main" id="{1106A792-38BB-47A0-A40A-557650652A45}"/>
              </a:ext>
            </a:extLst>
          </p:cNvPr>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u="sng" dirty="0" err="1"/>
              <a:t>Huays</a:t>
            </a:r>
            <a:r>
              <a:rPr lang="en-US" i="1" u="sng" dirty="0"/>
              <a:t> Law…</a:t>
            </a:r>
          </a:p>
        </p:txBody>
      </p:sp>
      <p:sp>
        <p:nvSpPr>
          <p:cNvPr id="4" name="Text Placeholder 3"/>
          <p:cNvSpPr>
            <a:spLocks noGrp="1"/>
          </p:cNvSpPr>
          <p:nvPr>
            <p:ph type="body" idx="1"/>
          </p:nvPr>
        </p:nvSpPr>
        <p:spPr/>
        <p:txBody>
          <a:bodyPr/>
          <a:lstStyle/>
          <a:p>
            <a:endParaRPr lang="en-US"/>
          </a:p>
        </p:txBody>
      </p:sp>
      <p:sp>
        <p:nvSpPr>
          <p:cNvPr id="3" name="Content Placeholder 2"/>
          <p:cNvSpPr>
            <a:spLocks noGrp="1"/>
          </p:cNvSpPr>
          <p:nvPr>
            <p:ph sz="half" idx="2"/>
          </p:nvPr>
        </p:nvSpPr>
        <p:spPr/>
        <p:txBody>
          <a:bodyPr>
            <a:normAutofit fontScale="92500" lnSpcReduction="20000"/>
          </a:bodyPr>
          <a:lstStyle/>
          <a:p>
            <a:r>
              <a:rPr lang="en-US" dirty="0"/>
              <a:t>According to this law the intercepts of any plane or face of a crystal on the crystallographic axes are:</a:t>
            </a:r>
          </a:p>
          <a:p>
            <a:r>
              <a:rPr lang="en-US" dirty="0"/>
              <a:t>Equal to the unit intercepts (</a:t>
            </a:r>
            <a:r>
              <a:rPr lang="en-US" dirty="0" err="1"/>
              <a:t>a,b,c</a:t>
            </a:r>
            <a:r>
              <a:rPr lang="en-US" dirty="0"/>
              <a:t>)</a:t>
            </a:r>
          </a:p>
          <a:p>
            <a:r>
              <a:rPr lang="en-US" dirty="0"/>
              <a:t>Or some simple whole number multiple of them :</a:t>
            </a:r>
            <a:r>
              <a:rPr lang="en-US" dirty="0" err="1"/>
              <a:t>la;mb;nc</a:t>
            </a:r>
            <a:r>
              <a:rPr lang="en-US" dirty="0"/>
              <a:t> </a:t>
            </a:r>
            <a:r>
              <a:rPr lang="en-US" dirty="0" err="1"/>
              <a:t>wher</a:t>
            </a:r>
            <a:r>
              <a:rPr lang="en-US" dirty="0"/>
              <a:t> </a:t>
            </a:r>
            <a:r>
              <a:rPr lang="en-US" dirty="0" err="1"/>
              <a:t>l,m,n</a:t>
            </a:r>
            <a:r>
              <a:rPr lang="en-US" dirty="0"/>
              <a:t> are simple integers.</a:t>
            </a:r>
          </a:p>
          <a:p>
            <a:r>
              <a:rPr lang="en-US" dirty="0"/>
              <a:t>Or one or two intercepts may be infinity when crystal planes are parallel to one or more axes.</a:t>
            </a:r>
          </a:p>
        </p:txBody>
      </p:sp>
      <p:sp>
        <p:nvSpPr>
          <p:cNvPr id="5" name="Text Placeholder 4"/>
          <p:cNvSpPr>
            <a:spLocks noGrp="1"/>
          </p:cNvSpPr>
          <p:nvPr>
            <p:ph type="body" sz="quarter" idx="3"/>
          </p:nvPr>
        </p:nvSpPr>
        <p:spPr/>
        <p:txBody>
          <a:bodyPr/>
          <a:lstStyle/>
          <a:p>
            <a:endParaRPr lang="en-US"/>
          </a:p>
        </p:txBody>
      </p:sp>
      <p:pic>
        <p:nvPicPr>
          <p:cNvPr id="2050" name="Picture 2" descr="C:\Users\admin\Desktop\intercepts.jpg"/>
          <p:cNvPicPr>
            <a:picLocks noGrp="1" noChangeAspect="1" noChangeArrowheads="1"/>
          </p:cNvPicPr>
          <p:nvPr>
            <p:ph sz="quarter" idx="4"/>
          </p:nvPr>
        </p:nvPicPr>
        <p:blipFill>
          <a:blip r:embed="rId2"/>
          <a:srcRect/>
          <a:stretch>
            <a:fillRect/>
          </a:stretch>
        </p:blipFill>
        <p:spPr bwMode="auto">
          <a:xfrm>
            <a:off x="4645025" y="2590800"/>
            <a:ext cx="4041775" cy="3200399"/>
          </a:xfrm>
          <a:prstGeom prst="rect">
            <a:avLst/>
          </a:prstGeom>
          <a:noFill/>
        </p:spPr>
      </p:pic>
      <p:sp>
        <p:nvSpPr>
          <p:cNvPr id="6" name="Footer Placeholder 5">
            <a:extLst>
              <a:ext uri="{FF2B5EF4-FFF2-40B4-BE49-F238E27FC236}">
                <a16:creationId xmlns:a16="http://schemas.microsoft.com/office/drawing/2014/main" id="{2ABE0B55-CE87-48D8-9BAC-240B911751A4}"/>
              </a:ext>
            </a:extLst>
          </p:cNvPr>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u="sng" dirty="0"/>
              <a:t>Some practice questions</a:t>
            </a:r>
          </a:p>
        </p:txBody>
      </p:sp>
      <p:sp>
        <p:nvSpPr>
          <p:cNvPr id="3" name="Content Placeholder 2"/>
          <p:cNvSpPr>
            <a:spLocks noGrp="1"/>
          </p:cNvSpPr>
          <p:nvPr>
            <p:ph idx="1"/>
          </p:nvPr>
        </p:nvSpPr>
        <p:spPr/>
        <p:txBody>
          <a:bodyPr>
            <a:normAutofit fontScale="70000" lnSpcReduction="20000"/>
          </a:bodyPr>
          <a:lstStyle/>
          <a:p>
            <a:r>
              <a:rPr lang="en-US" dirty="0"/>
              <a:t>A five fold axis of symmetry cannot be present in any of the </a:t>
            </a:r>
            <a:r>
              <a:rPr lang="en-US" dirty="0" err="1"/>
              <a:t>crystal.Comment</a:t>
            </a:r>
            <a:endParaRPr lang="en-US" dirty="0"/>
          </a:p>
          <a:p>
            <a:r>
              <a:rPr lang="en-US" dirty="0"/>
              <a:t>What is interfacial angle?</a:t>
            </a:r>
          </a:p>
          <a:p>
            <a:r>
              <a:rPr lang="en-US" dirty="0"/>
              <a:t>Describe law of indices?</a:t>
            </a:r>
          </a:p>
          <a:p>
            <a:r>
              <a:rPr lang="en-US" dirty="0"/>
              <a:t>The total number of symmetry elements in a cube are…………..</a:t>
            </a:r>
          </a:p>
          <a:p>
            <a:r>
              <a:rPr lang="en-US" dirty="0"/>
              <a:t>Interfacial angles can be measured with the help of…………………</a:t>
            </a:r>
          </a:p>
          <a:p>
            <a:r>
              <a:rPr lang="en-US" dirty="0"/>
              <a:t>How many faces and edges are present in a cube?</a:t>
            </a:r>
          </a:p>
          <a:p>
            <a:r>
              <a:rPr lang="en-US" dirty="0"/>
              <a:t>H</a:t>
            </a:r>
            <a:r>
              <a:rPr lang="en-US" baseline="-25000" dirty="0"/>
              <a:t>2</a:t>
            </a:r>
            <a:r>
              <a:rPr lang="en-US" dirty="0"/>
              <a:t>O has  C</a:t>
            </a:r>
            <a:r>
              <a:rPr lang="en-US" baseline="-25000" dirty="0"/>
              <a:t>2</a:t>
            </a:r>
            <a:r>
              <a:rPr lang="en-US" dirty="0"/>
              <a:t> axis of symmetry (T/F)</a:t>
            </a:r>
          </a:p>
          <a:p>
            <a:r>
              <a:rPr lang="en-US" dirty="0"/>
              <a:t>What do you mean by S</a:t>
            </a:r>
            <a:r>
              <a:rPr lang="en-US" baseline="-25000" dirty="0"/>
              <a:t>2</a:t>
            </a:r>
            <a:r>
              <a:rPr lang="en-US" dirty="0"/>
              <a:t> symmetry?</a:t>
            </a:r>
          </a:p>
          <a:p>
            <a:pPr>
              <a:buNone/>
            </a:pPr>
            <a:endParaRPr lang="en-US" dirty="0"/>
          </a:p>
          <a:p>
            <a:endParaRPr lang="en-US" dirty="0"/>
          </a:p>
          <a:p>
            <a:r>
              <a:rPr lang="en-US" dirty="0">
                <a:hlinkClick r:id="rId2"/>
              </a:rPr>
              <a:t>https://www.mathsisfun.com/geometry/vertices-faces-edges.html</a:t>
            </a:r>
            <a:endParaRPr lang="en-US" dirty="0"/>
          </a:p>
          <a:p>
            <a:r>
              <a:rPr lang="en-US" dirty="0"/>
              <a:t>Try to understand </a:t>
            </a:r>
            <a:r>
              <a:rPr lang="en-US" dirty="0" err="1"/>
              <a:t>Eulers</a:t>
            </a:r>
            <a:r>
              <a:rPr lang="en-US" dirty="0"/>
              <a:t> Formula as applied to crystals</a:t>
            </a:r>
          </a:p>
          <a:p>
            <a:endParaRPr lang="en-US" dirty="0"/>
          </a:p>
          <a:p>
            <a:endParaRPr lang="en-US" dirty="0"/>
          </a:p>
        </p:txBody>
      </p:sp>
      <p:sp>
        <p:nvSpPr>
          <p:cNvPr id="4" name="Footer Placeholder 3">
            <a:extLst>
              <a:ext uri="{FF2B5EF4-FFF2-40B4-BE49-F238E27FC236}">
                <a16:creationId xmlns:a16="http://schemas.microsoft.com/office/drawing/2014/main" id="{2F5A89EE-B266-476F-8A73-AB57F69AD12F}"/>
              </a:ext>
            </a:extLst>
          </p:cNvPr>
          <p:cNvSpPr>
            <a:spLocks noGrp="1"/>
          </p:cNvSpPr>
          <p:nvPr>
            <p:ph type="ftr" sz="quarter" idx="11"/>
          </p:nvPr>
        </p:nvSpPr>
        <p:spPr/>
        <p:txBody>
          <a:bodyPr/>
          <a:lstStyle/>
          <a:p>
            <a:r>
              <a:rPr lang="en-US"/>
              <a:t>Department of Chemistry                                              SGGSJ GC PAONTA SAHIB</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fontScale="90000"/>
          </a:bodyPr>
          <a:lstStyle/>
          <a:p>
            <a:br>
              <a:rPr lang="en-US" dirty="0"/>
            </a:br>
            <a:br>
              <a:rPr lang="en-US" dirty="0"/>
            </a:br>
            <a:br>
              <a:rPr lang="en-US" dirty="0"/>
            </a:br>
            <a:endParaRPr lang="en-US" dirty="0"/>
          </a:p>
        </p:txBody>
      </p:sp>
      <p:sp>
        <p:nvSpPr>
          <p:cNvPr id="9" name="Text Placeholder 8"/>
          <p:cNvSpPr>
            <a:spLocks noGrp="1"/>
          </p:cNvSpPr>
          <p:nvPr>
            <p:ph type="body" sz="half" idx="2"/>
          </p:nvPr>
        </p:nvSpPr>
        <p:spPr/>
        <p:txBody>
          <a:bodyPr>
            <a:normAutofit/>
          </a:bodyPr>
          <a:lstStyle/>
          <a:p>
            <a:r>
              <a:rPr lang="en-US" sz="2400" dirty="0"/>
              <a:t>THANX WITH A NOTE THAT KINDLY REVISE THE TOPICS LIKE UNIT CELL,LATTICE ,TYPES OF BRAVAIS LATTICE FROM YOUR 12</a:t>
            </a:r>
            <a:r>
              <a:rPr lang="en-US" sz="2400" baseline="30000" dirty="0"/>
              <a:t>TH</a:t>
            </a:r>
            <a:r>
              <a:rPr lang="en-US" sz="2400" dirty="0"/>
              <a:t> CLASS BOOKS.</a:t>
            </a:r>
          </a:p>
        </p:txBody>
      </p:sp>
      <p:pic>
        <p:nvPicPr>
          <p:cNvPr id="2" name="Picture 2" descr="C:\Users\admin\Desktop\unit cell.png"/>
          <p:cNvPicPr>
            <a:picLocks noGrp="1" noChangeAspect="1" noChangeArrowheads="1"/>
          </p:cNvPicPr>
          <p:nvPr>
            <p:ph idx="1"/>
          </p:nvPr>
        </p:nvPicPr>
        <p:blipFill>
          <a:blip r:embed="rId2"/>
          <a:srcRect/>
          <a:stretch>
            <a:fillRect/>
          </a:stretch>
        </p:blipFill>
        <p:spPr bwMode="auto">
          <a:xfrm>
            <a:off x="3575050" y="1371600"/>
            <a:ext cx="5111750" cy="4038600"/>
          </a:xfrm>
          <a:prstGeom prst="rect">
            <a:avLst/>
          </a:prstGeom>
          <a:noFill/>
        </p:spPr>
      </p:pic>
      <p:sp>
        <p:nvSpPr>
          <p:cNvPr id="3" name="Footer Placeholder 2">
            <a:extLst>
              <a:ext uri="{FF2B5EF4-FFF2-40B4-BE49-F238E27FC236}">
                <a16:creationId xmlns:a16="http://schemas.microsoft.com/office/drawing/2014/main" id="{3F8DBCE3-DB2A-4703-8DB1-E6F4F1440F06}"/>
              </a:ext>
            </a:extLst>
          </p:cNvPr>
          <p:cNvSpPr>
            <a:spLocks noGrp="1"/>
          </p:cNvSpPr>
          <p:nvPr>
            <p:ph type="ftr" sz="quarter" idx="11"/>
          </p:nvPr>
        </p:nvSpPr>
        <p:spPr/>
        <p:txBody>
          <a:bodyPr/>
          <a:lstStyle/>
          <a:p>
            <a:r>
              <a:rPr lang="en-US"/>
              <a:t>Department of Chemistry                                              SGGSJ GC PAONTA SAHIB</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273</TotalTime>
  <Words>951</Words>
  <Application>Microsoft Office PowerPoint</Application>
  <PresentationFormat>On-screen Show (4:3)</PresentationFormat>
  <Paragraphs>87</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Blackadder ITC</vt:lpstr>
      <vt:lpstr>Calibri</vt:lpstr>
      <vt:lpstr>Office Theme</vt:lpstr>
      <vt:lpstr>BSc Ist Year PAPER CODE: CHEM 102 TH SECTION B: SOLIDS </vt:lpstr>
      <vt:lpstr>Definition and types</vt:lpstr>
      <vt:lpstr>Plane of symmetry</vt:lpstr>
      <vt:lpstr>Types of plane of symmetry</vt:lpstr>
      <vt:lpstr>Axis of Symmetry  Cn</vt:lpstr>
      <vt:lpstr>Centre of symmetry</vt:lpstr>
      <vt:lpstr>Rotation reflection Axis of symmetry</vt:lpstr>
      <vt:lpstr>Rotation inversion axis of symmetry</vt:lpstr>
      <vt:lpstr>Symmetry elements and operations</vt:lpstr>
      <vt:lpstr>THE LAW OF SYMMETRY</vt:lpstr>
      <vt:lpstr>Law of constancy of interfacial angles</vt:lpstr>
      <vt:lpstr>Huays Law of rationality of indices</vt:lpstr>
      <vt:lpstr>Huays Law…</vt:lpstr>
      <vt:lpstr>Some practice questions</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 102 TH SECTION B: SOLIDS</dc:title>
  <dc:creator>admin</dc:creator>
  <cp:lastModifiedBy>amitajoshi1231@outlook.com</cp:lastModifiedBy>
  <cp:revision>33</cp:revision>
  <dcterms:created xsi:type="dcterms:W3CDTF">2020-10-26T15:50:30Z</dcterms:created>
  <dcterms:modified xsi:type="dcterms:W3CDTF">2022-07-17T08:46:33Z</dcterms:modified>
</cp:coreProperties>
</file>